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8"/>
  </p:notesMasterIdLst>
  <p:sldIdLst>
    <p:sldId id="418" r:id="rId7"/>
    <p:sldId id="422" r:id="rId9"/>
    <p:sldId id="414" r:id="rId10"/>
    <p:sldId id="438" r:id="rId11"/>
    <p:sldId id="421" r:id="rId12"/>
    <p:sldId id="454" r:id="rId13"/>
    <p:sldId id="453" r:id="rId14"/>
    <p:sldId id="424" r:id="rId15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0" userDrawn="1">
          <p15:clr>
            <a:srgbClr val="A4A3A4"/>
          </p15:clr>
        </p15:guide>
        <p15:guide id="2" pos="76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97B"/>
    <a:srgbClr val="8BD6C9"/>
    <a:srgbClr val="FFFFFF"/>
    <a:srgbClr val="FF8D2F"/>
    <a:srgbClr val="FF7200"/>
    <a:srgbClr val="F67A7A"/>
    <a:srgbClr val="F45A5A"/>
    <a:srgbClr val="F9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60"/>
  </p:normalViewPr>
  <p:slideViewPr>
    <p:cSldViewPr showGuides="1">
      <p:cViewPr>
        <p:scale>
          <a:sx n="66" d="100"/>
          <a:sy n="66" d="100"/>
        </p:scale>
        <p:origin x="-480" y="-1140"/>
      </p:cViewPr>
      <p:guideLst>
        <p:guide orient="horz"/>
        <p:guide pos="7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머리글 개체 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19" name="날짜 개체 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>
              <a:defRPr/>
            </a:pPr>
            <a:fld id="{60A7111F-618A-497F-90B7-F9236AA8083A}" type="datetimeFigureOut">
              <a:rPr lang="ko-KR" altLang="en-US"/>
            </a:fld>
            <a:endParaRPr lang="ko-KR" altLang="en-US"/>
          </a:p>
        </p:txBody>
      </p:sp>
      <p:sp>
        <p:nvSpPr>
          <p:cNvPr id="7172" name="슬라이드 이미지 개체 틀 3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1" name="슬라이드 노트 개체 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noProof="0" smtClean="0"/>
              <a:t>마스터 텍스트 스타일을 편집합니다</a:t>
            </a:r>
            <a:endParaRPr lang="ko-KR" altLang="en-US" noProof="0" smtClean="0"/>
          </a:p>
          <a:p>
            <a:pPr lvl="1"/>
            <a:r>
              <a:rPr lang="ko-KR" altLang="en-US" noProof="0" smtClean="0"/>
              <a:t>둘째 수준</a:t>
            </a:r>
            <a:endParaRPr lang="ko-KR" altLang="en-US" noProof="0" smtClean="0"/>
          </a:p>
          <a:p>
            <a:pPr lvl="2"/>
            <a:r>
              <a:rPr lang="ko-KR" altLang="en-US" noProof="0" smtClean="0"/>
              <a:t>셋째 수준</a:t>
            </a:r>
            <a:endParaRPr lang="ko-KR" altLang="en-US" noProof="0" smtClean="0"/>
          </a:p>
          <a:p>
            <a:pPr lvl="3"/>
            <a:r>
              <a:rPr lang="ko-KR" altLang="en-US" noProof="0" smtClean="0"/>
              <a:t>넷째 수준</a:t>
            </a:r>
            <a:endParaRPr lang="ko-KR" altLang="en-US" noProof="0" smtClean="0"/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 smtClean="0"/>
          </a:p>
        </p:txBody>
      </p:sp>
      <p:sp>
        <p:nvSpPr>
          <p:cNvPr id="9222" name="바닥글 개체 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23" name="슬라이드 번호 개체 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fld id="{4BCCD945-D57A-4193-8C89-FA0715BF710C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61F06BCA-5D91-4F16-8B2D-A78FCC22A086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C14C4DBC-AD6A-452E-8953-21D51C9C7262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3797E2A0-2306-4895-862F-5CB5A475BCCD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3797E2A0-2306-4895-862F-5CB5A475BCCD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253CD708-3A3D-4A54-B81F-2BEA0C3F3161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253CD708-3A3D-4A54-B81F-2BEA0C3F3161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253CD708-3A3D-4A54-B81F-2BEA0C3F3161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D4690DCB-16AC-4D34-9682-835C83D15DCD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4AA5-3522-4A9D-9659-B49998B68AF6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96F8-23BE-4048-ADB5-54BAC272E87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8EAA-830F-4501-ADE1-3E528D13E0A4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D0CAD-1E88-49C2-9B55-512C53D90AA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AC70-FEE7-478A-8F7E-28E3123AFB8A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69B3E-7F8C-4134-8A25-AAAE5756385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CAE1-51B3-4C8F-9A69-44CAB1BB86A7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A3123-011C-408B-A4AA-1053DCAF268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4CB0-2841-4D8D-AC36-70ED1BE5E445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4A1BD-FAA9-4E6A-B485-C4072481863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CE78-0505-4EF4-98CC-36E58D4137D3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3DA81-69D0-4F98-9A5F-2133B5780F2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2217-1F05-49F4-8A0F-72444E5336F0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AB4FE-A0DB-4AD1-85B7-2DC2AB9CC25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4D8B-AAFD-4BB4-A527-AD375D48E53C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02AF7-2FEB-43F8-A0B9-E0AEA140D91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99E8-8650-4B24-A349-8133D727CF60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2D18D-1F6E-4976-85CC-3822A3E95C1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D474-9155-4F2B-98FB-6C9EA319C923}" type="datetime1">
              <a:rPr lang="ko-KR" altLang="en-US"/>
            </a:fld>
            <a:endParaRPr lang="ko-KR" altLang="en-US"/>
          </a:p>
        </p:txBody>
      </p:sp>
      <p:sp>
        <p:nvSpPr>
          <p:cNvPr id="8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EC238-FFEB-4330-8A09-AB8D39101DC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B38F-192C-4742-94B4-5EA70E73AEDC}" type="datetime1">
              <a:rPr lang="ko-KR" altLang="en-US"/>
            </a:fld>
            <a:endParaRPr lang="ko-KR" altLang="en-US"/>
          </a:p>
        </p:txBody>
      </p:sp>
      <p:sp>
        <p:nvSpPr>
          <p:cNvPr id="4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AD131-CD85-45F5-8795-791300EAC190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0728-6416-4466-BAC7-AD72A20655E6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64B68-AAA2-4CE3-B574-5D3A76B9787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66F1-35EB-409C-ACFB-62AF91A60E36}" type="datetime1">
              <a:rPr lang="ko-KR" altLang="en-US"/>
            </a:fld>
            <a:endParaRPr lang="ko-KR" altLang="en-US"/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CA22-B08E-423C-9AF2-21F6492C73B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2B31-B0A3-4F5A-8A2C-1E10C2602761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3F1E-71B6-43B0-A1E5-E4479000FAD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108C-18CA-42F6-AAA3-4C34B7113B3B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BDBFA-CD08-43C8-9C00-833B908A4AA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7B49-53DB-451D-893E-289D1B08C0FA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46A6-A3AB-4492-A704-1569D8FB06B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5170-69C3-4FBA-8475-707EBD0C4D58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19FED-3D3C-4C22-9AA6-F489C4EF179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4AE8-C474-4D00-A3DC-73FB42B71820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A915B-5591-4219-BF9E-FEB827026FF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08E7-7DC3-4FCA-A3B1-6E2374FDB597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CF83B-8EAF-4096-A3EF-0C7CC2FC4A3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C979-C82C-4075-AC8B-2FB98E3F88FB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8B755-D309-40C5-A90F-CDD7283B22D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A97D-472F-4269-9202-F044E27B7666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6F108-1F64-477A-AA07-E516751D98D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9A3F-5DEA-4050-B831-61D0A92A4C0B}" type="datetime1">
              <a:rPr lang="ko-KR" altLang="en-US"/>
            </a:fld>
            <a:endParaRPr lang="ko-KR" altLang="en-US"/>
          </a:p>
        </p:txBody>
      </p:sp>
      <p:sp>
        <p:nvSpPr>
          <p:cNvPr id="8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FE262-AD10-45B1-8351-3F48733E3E6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4C95-62F8-4EF1-BD25-E9551B2124B0}" type="datetime1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84D71-9A8C-49DD-AC4F-63E2A9EECF9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4DB2-E935-4505-8712-0B79B30A7439}" type="datetime1">
              <a:rPr lang="ko-KR" altLang="en-US"/>
            </a:fld>
            <a:endParaRPr lang="ko-KR" altLang="en-US"/>
          </a:p>
        </p:txBody>
      </p:sp>
      <p:sp>
        <p:nvSpPr>
          <p:cNvPr id="4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2B8B0-5859-4ACF-B601-84C16DFCE36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8026-DC1C-476A-936F-5EF62BBDA5C9}" type="datetime1">
              <a:rPr lang="ko-KR" altLang="en-US"/>
            </a:fld>
            <a:endParaRPr lang="ko-KR" altLang="en-US"/>
          </a:p>
        </p:txBody>
      </p:sp>
      <p:sp>
        <p:nvSpPr>
          <p:cNvPr id="3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A45BA-65DB-49F2-94C9-C4D84E19FF4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4ADA-AD70-4CA4-9447-AB3667918F94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B245B-53E1-4427-961C-D9EB43E6756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5DD6-8386-4A88-89EB-14D4BB27CCBF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5519-C8CA-407E-A0ED-051F32D44DB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232F-0170-4DDD-A954-3C2C4A4C4B25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AB758-5CC9-4118-B7D4-E0869907E8C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5ECA-8BCB-4BA7-B3F1-5E09D434A278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029B7-86D4-42B6-9D47-F630853FF17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B4B5-6587-4E89-906D-5D4CD18A0DBD}" type="datetime1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96B34-0D59-46F8-BA83-0206BF2DCE9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7C71-7CCA-4474-B397-57002FF11CBE}" type="datetime1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FD916-5DE7-40C2-B095-4AB698BAAAF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F09D-DE1E-4CCB-AF1D-54F48E762399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522DB-1932-426A-9090-FCCEFAA36C4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43D0-B834-437E-9918-5EA9C1A34DB8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967EC-AD85-4F02-B2CD-92999BC6EF6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1027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30CEC4-80A7-43E6-976A-58C04FFFA4C4}" type="datetime1">
              <a:rPr lang="ko-KR" altLang="en-US"/>
            </a:fld>
            <a:endParaRPr lang="ko-KR" altLang="en-US"/>
          </a:p>
        </p:txBody>
      </p:sp>
      <p:sp>
        <p:nvSpPr>
          <p:cNvPr id="1028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9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fld id="{4490FBA1-CA2B-4747-BC3B-C1721C5AE13D}" type="slidenum">
              <a:rPr lang="ko-KR" altLang="en-US"/>
            </a:fld>
            <a:endParaRPr lang="ko-KR" altLang="en-US"/>
          </a:p>
        </p:txBody>
      </p:sp>
      <p:sp>
        <p:nvSpPr>
          <p:cNvPr id="1030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 noChangeAspect="1"/>
          </p:cNvGrpSpPr>
          <p:nvPr userDrawn="1"/>
        </p:nvGrpSpPr>
        <p:grpSpPr bwMode="auto">
          <a:xfrm>
            <a:off x="0" y="5445125"/>
            <a:ext cx="12192000" cy="1412875"/>
            <a:chOff x="0" y="0"/>
            <a:chExt cx="9144000" cy="1412776"/>
          </a:xfrm>
        </p:grpSpPr>
        <p:pic>
          <p:nvPicPr>
            <p:cNvPr id="4105" name="그림 7" descr="컨텐츠배경.png"/>
            <p:cNvPicPr>
              <a:picLocks noChangeAspect="1" noChangeArrowheads="1"/>
            </p:cNvPicPr>
            <p:nvPr userDrawn="1"/>
          </p:nvPicPr>
          <p:blipFill>
            <a:blip r:embed="rId12" cstate="screen"/>
            <a:srcRect t="79401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그림 8" descr="컨텐츠새싹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72008"/>
              <a:ext cx="8028384" cy="134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그림 9" descr="분홍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31800" y="3429000"/>
            <a:ext cx="29273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그림 10" descr="컨텐츠나무.pn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440613" y="2808288"/>
            <a:ext cx="43688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그림 11" descr="작은하트.png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0272713" y="1773238"/>
            <a:ext cx="11509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그림 12" descr="작은하트하트.png"/>
          <p:cNvPicPr>
            <a:picLocks noChangeAspect="1" noChangeArrowheads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9696450" y="1557338"/>
            <a:ext cx="671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4104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속지배경.png"/>
          <p:cNvPicPr>
            <a:picLocks noChangeAspect="1" noChangeArrowheads="1"/>
          </p:cNvPicPr>
          <p:nvPr userDrawn="1"/>
        </p:nvPicPr>
        <p:blipFill>
          <a:blip r:embed="rId12" cstate="screen"/>
          <a:srcRect t="2751" b="75200"/>
          <a:stretch>
            <a:fillRect/>
          </a:stretch>
        </p:blipFill>
        <p:spPr bwMode="auto">
          <a:xfrm>
            <a:off x="0" y="188913"/>
            <a:ext cx="12192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속지나무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0415588" y="0"/>
            <a:ext cx="1776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5125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4B3DB4-2100-4E64-9764-A3049EEB6966}" type="datetime1">
              <a:rPr lang="ko-KR" altLang="en-US"/>
            </a:fld>
            <a:endParaRPr lang="ko-KR" altLang="en-US"/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8900" y="6415088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fld id="{C482F772-2504-4CDC-BDF5-D0D865F2A0D4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0BFD68F-49A3-4BAF-BA20-C2AF346103B7}" type="datetime1">
              <a:rPr lang="ko-KR" altLang="en-US"/>
            </a:fld>
            <a:endParaRPr lang="ko-KR" altLang="en-US"/>
          </a:p>
        </p:txBody>
      </p:sp>
      <p:sp>
        <p:nvSpPr>
          <p:cNvPr id="8195" name="바닥글 개체 틀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196" name="슬라이드 번호 개체 틀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fld id="{C3443E0C-22A1-4DF1-B669-53DFE976ADDC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0" y="2205038"/>
            <a:ext cx="6918960" cy="27317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6600" b="1" dirty="0">
                <a:solidFill>
                  <a:srgbClr val="92D050"/>
                </a:solidFill>
                <a:latin typeface="+mj-ea"/>
                <a:ea typeface="宋体" panose="02010600030101010101" pitchFamily="2" charset="-122"/>
              </a:rPr>
              <a:t>一网通办缴费操作</a:t>
            </a:r>
            <a:endParaRPr lang="zh-CN" altLang="en-US" sz="6600" b="1" dirty="0">
              <a:solidFill>
                <a:srgbClr val="92D050"/>
              </a:solidFill>
              <a:latin typeface="+mj-ea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6600" b="1" dirty="0">
                <a:solidFill>
                  <a:srgbClr val="92D050"/>
                </a:solidFill>
                <a:latin typeface="+mj-ea"/>
                <a:ea typeface="宋体" panose="02010600030101010101" pitchFamily="2" charset="-122"/>
              </a:rPr>
              <a:t>（家长操作指南）</a:t>
            </a:r>
            <a:endParaRPr lang="zh-CN" altLang="en-US" sz="6600" b="1" dirty="0">
              <a:solidFill>
                <a:srgbClr val="92D050"/>
              </a:solidFill>
              <a:latin typeface="+mj-ea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22275" y="152400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4841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anose="02010600030101010101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322888" y="3022600"/>
            <a:ext cx="1774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7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741410" y="2277110"/>
            <a:ext cx="2506980" cy="195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在应用服务中找到幼托机构儿童和在校学生集中参保（此项点击进入，分为幼托机构和中小学生，请按学生情况选择）</a:t>
            </a:r>
            <a:r>
              <a:rPr lang="zh-CN" altLang="en-US"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7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5432425" y="3463925"/>
            <a:ext cx="15557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810" y="1456055"/>
            <a:ext cx="2765425" cy="521843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359785" y="2205355"/>
            <a:ext cx="18808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在左图红框内输入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少儿住院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进行搜索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e576f4fc11a6eae328790016e72cd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55" y="1341120"/>
            <a:ext cx="2478405" cy="5234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7090" y="836930"/>
            <a:ext cx="47701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查找缴费入口（随申办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为例）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22275" y="152400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8442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anose="02010600030101010101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7305" y="1273175"/>
            <a:ext cx="256794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55" y="1341120"/>
            <a:ext cx="2545080" cy="5067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6145" y="860425"/>
            <a:ext cx="3378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进入事项，办理须知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22275" y="152400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8442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anose="02010600030101010101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9555" y="1405255"/>
            <a:ext cx="2684145" cy="52882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065" y="1346200"/>
            <a:ext cx="2871470" cy="54724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875"/>
            <a:ext cx="2653665" cy="5191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825" y="1196340"/>
            <a:ext cx="2912745" cy="57664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4340" y="848360"/>
            <a:ext cx="838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有亲属关系的操作页面，会显示参保学生的参保单位名称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72395" y="1700530"/>
            <a:ext cx="935990" cy="4318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57200" y="178435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0736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anose="02010600030101010101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985" y="1522730"/>
            <a:ext cx="2724150" cy="51720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45" y="1484630"/>
            <a:ext cx="2882265" cy="52095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60" y="1268730"/>
            <a:ext cx="2737485" cy="53740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22935" y="943610"/>
            <a:ext cx="10484485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无亲属关系的操作页面，需要手动填写参保学生个人信息和参保单位全称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" y="1772920"/>
            <a:ext cx="2608580" cy="48329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33210" y="4240530"/>
            <a:ext cx="1911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手动选择学校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44150" y="1988820"/>
            <a:ext cx="1008380" cy="28765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57200" y="178435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0736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anose="02010600030101010101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070" y="1628775"/>
            <a:ext cx="3556000" cy="48933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1756410"/>
            <a:ext cx="3156585" cy="445516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70585" y="1025525"/>
            <a:ext cx="2992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支付页面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04380" y="3716655"/>
            <a:ext cx="1584325" cy="43243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5550" y="3716655"/>
            <a:ext cx="648335" cy="2159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57200" y="178435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0736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anose="02010600030101010101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anose="02010600030101010101" pitchFamily="2" charset="-122"/>
                <a:sym typeface="+mn-ea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096000" y="5805170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311583" y="3932555"/>
            <a:ext cx="364013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591810" y="2492375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/>
          <p:nvPr/>
        </p:nvSpPr>
        <p:spPr>
          <a:xfrm>
            <a:off x="911225" y="2636520"/>
            <a:ext cx="3864610" cy="2997835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99515" y="2996565"/>
            <a:ext cx="342011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1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个人缴费享受政府资助人员减免对象</a:t>
            </a:r>
            <a:endParaRPr lang="zh-CN" altLang="en-US" sz="1800" b="1" dirty="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本市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城乡低保家庭子女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本市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社会散居孤儿、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困境儿童基本生活保障对象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本市</a:t>
            </a:r>
            <a:r>
              <a:rPr lang="zh-CN" altLang="en-US" sz="16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特困人员儿童</a:t>
            </a:r>
            <a:endParaRPr lang="zh-CN" altLang="en-US" sz="16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4672013" y="1954213"/>
            <a:ext cx="1584325" cy="423386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zh-CN" altLang="en-US" sz="2400"/>
          </a:p>
        </p:txBody>
      </p:sp>
      <p:grpSp>
        <p:nvGrpSpPr>
          <p:cNvPr id="11" name="组合 10"/>
          <p:cNvGrpSpPr/>
          <p:nvPr/>
        </p:nvGrpSpPr>
        <p:grpSpPr>
          <a:xfrm>
            <a:off x="5447665" y="1844675"/>
            <a:ext cx="676910" cy="565150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2" name="六边形 11"/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953496" y="1966640"/>
              <a:ext cx="470000" cy="4136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</a:rPr>
                <a:t>01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6000" y="3068955"/>
            <a:ext cx="652780" cy="581025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5" name="六边形 14"/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53496" y="1966640"/>
              <a:ext cx="470000" cy="4023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</a:rPr>
                <a:t>02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35280" y="4796749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8" name="六边形 17"/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56036" y="1890321"/>
              <a:ext cx="531495" cy="515620"/>
            </a:xfrm>
            <a:prstGeom prst="rect">
              <a:avLst/>
            </a:prstGeom>
            <a:grp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</a:rPr>
                <a:t>03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27"/>
          <p:cNvSpPr txBox="1"/>
          <p:nvPr/>
        </p:nvSpPr>
        <p:spPr>
          <a:xfrm>
            <a:off x="6167755" y="1431925"/>
            <a:ext cx="5219700" cy="1257300"/>
          </a:xfrm>
          <a:prstGeom prst="rect">
            <a:avLst/>
          </a:prstGeom>
          <a:noFill/>
        </p:spPr>
        <p:txBody>
          <a:bodyPr wrap="square" lIns="91464" tIns="45732" rIns="91464" bIns="45732">
            <a:noAutofit/>
          </a:bodyPr>
          <a:lstStyle/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享受减免的学生，老师正常在模板中填写学生信息，上传，提交。经过大数据审核，家长在进行一网通办缴费操作时，享受减免的，缴费金额为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元，家长提交即可。无需提交减免材料。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7"/>
          <p:cNvSpPr txBox="1"/>
          <p:nvPr/>
        </p:nvSpPr>
        <p:spPr>
          <a:xfrm>
            <a:off x="6671945" y="2695575"/>
            <a:ext cx="4543425" cy="1132205"/>
          </a:xfrm>
          <a:prstGeom prst="rect">
            <a:avLst/>
          </a:prstGeom>
          <a:noFill/>
        </p:spPr>
        <p:txBody>
          <a:bodyPr wrap="square" lIns="91464" tIns="45732" rIns="91464" bIns="45732">
            <a:no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若发生家长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一网通办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缴费，提示仍然需要缴费的，则属于大数据对比不正确情况，请家长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不要线上缴费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，并提供纸质证明给学校，老师通过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参保缴费系统减免人工审核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上传减免证明，线下参保。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8480" y="4436745"/>
            <a:ext cx="3028315" cy="128968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22275" y="152400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6878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anose="02010600030101010101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0419" y="3069771"/>
            <a:ext cx="2035695" cy="1754909"/>
            <a:chOff x="1162304" y="2953657"/>
            <a:chExt cx="2035695" cy="1754909"/>
          </a:xfrm>
          <a:solidFill>
            <a:srgbClr val="92D050"/>
          </a:solidFill>
        </p:grpSpPr>
        <p:sp>
          <p:nvSpPr>
            <p:cNvPr id="7" name="六边形 6"/>
            <p:cNvSpPr/>
            <p:nvPr/>
          </p:nvSpPr>
          <p:spPr>
            <a:xfrm>
              <a:off x="1162304" y="2953657"/>
              <a:ext cx="2035695" cy="175490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75446" y="3384716"/>
              <a:ext cx="1605280" cy="9753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减免人员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缴费页面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84"/>
          <p:cNvSpPr txBox="1"/>
          <p:nvPr/>
        </p:nvSpPr>
        <p:spPr>
          <a:xfrm>
            <a:off x="3862388" y="3036888"/>
            <a:ext cx="3186112" cy="2093912"/>
          </a:xfrm>
          <a:prstGeom prst="rect">
            <a:avLst/>
          </a:prstGeom>
          <a:noFill/>
        </p:spPr>
        <p:txBody>
          <a:bodyPr lIns="91464" tIns="45732" rIns="91464" bIns="45732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您的内容打在这里，或者通过复制您的文本后，在此框中选择粘贴您的内容打在这里，或者通过复制您的文本后</a:t>
            </a:r>
            <a:endParaRPr lang="zh-CN" altLang="en-US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Half Frame 12"/>
          <p:cNvSpPr/>
          <p:nvPr/>
        </p:nvSpPr>
        <p:spPr>
          <a:xfrm rot="8097294">
            <a:off x="2800985" y="3549650"/>
            <a:ext cx="751840" cy="784860"/>
          </a:xfrm>
          <a:prstGeom prst="halfFrame">
            <a:avLst/>
          </a:prstGeom>
          <a:solidFill>
            <a:srgbClr val="92D05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4020" y="1052195"/>
            <a:ext cx="3958590" cy="53841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www.1ppt.com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 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  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   ">
  <a:themeElements>
    <a:clrScheme name="1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WPS 演示</Application>
  <PresentationFormat>自定义</PresentationFormat>
  <Paragraphs>58</Paragraphs>
  <Slides>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32" baseType="lpstr">
      <vt:lpstr>Arial</vt:lpstr>
      <vt:lpstr>宋体</vt:lpstr>
      <vt:lpstr>Wingdings</vt:lpstr>
      <vt:lpstr>Gulim</vt:lpstr>
      <vt:lpstr>Malgun Gothic</vt:lpstr>
      <vt:lpstr>HY견고딕</vt:lpstr>
      <vt:lpstr>微软雅黑</vt:lpstr>
      <vt:lpstr>Adobe 仿宋 Std R</vt:lpstr>
      <vt:lpstr>仿宋</vt:lpstr>
      <vt:lpstr>等线</vt:lpstr>
      <vt:lpstr>Arial Unicode MS</vt:lpstr>
      <vt:lpstr>Calibri</vt:lpstr>
      <vt:lpstr>Times New Roman</vt:lpstr>
      <vt:lpstr>黑体</vt:lpstr>
      <vt:lpstr>Georgia</vt:lpstr>
      <vt:lpstr>Ravie</vt:lpstr>
      <vt:lpstr>方正仿宋_GB2312</vt:lpstr>
      <vt:lpstr>HY견고딕</vt:lpstr>
      <vt:lpstr>Segoe Print</vt:lpstr>
      <vt:lpstr>第一PPT，www.1ppt.com</vt:lpstr>
      <vt:lpstr>第一PPT www.1ppt.com</vt:lpstr>
      <vt:lpstr>第一PPT，www.1ppt.com </vt:lpstr>
      <vt:lpstr>第一PPT，www.1ppt.com  </vt:lpstr>
      <vt:lpstr>第一PPT，www.1ppt.com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一只有理想的苹果</cp:lastModifiedBy>
  <cp:revision>2513</cp:revision>
  <dcterms:created xsi:type="dcterms:W3CDTF">2010-06-15T09:00:00Z</dcterms:created>
  <dcterms:modified xsi:type="dcterms:W3CDTF">2025-09-07T00:59:32Z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0EF51594DD124BF3AC8984191979131A_13</vt:lpwstr>
  </property>
</Properties>
</file>